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96" r:id="rId1"/>
  </p:sldMasterIdLst>
  <p:sldIdLst>
    <p:sldId id="256" r:id="rId2"/>
    <p:sldId id="257" r:id="rId3"/>
  </p:sldIdLst>
  <p:sldSz cx="6840538" cy="8999538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EEF"/>
    <a:srgbClr val="EAEFF7"/>
    <a:srgbClr val="595757"/>
    <a:srgbClr val="5D498F"/>
    <a:srgbClr val="414183"/>
    <a:srgbClr val="616C8B"/>
    <a:srgbClr val="7482B1"/>
    <a:srgbClr val="11245C"/>
    <a:srgbClr val="392274"/>
    <a:srgbClr val="7F8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>
        <p:scale>
          <a:sx n="125" d="100"/>
          <a:sy n="125" d="100"/>
        </p:scale>
        <p:origin x="21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472842"/>
            <a:ext cx="5814457" cy="3133172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4726842"/>
            <a:ext cx="5130404" cy="2172804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2025/2/6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6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2025/2/6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88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479142"/>
            <a:ext cx="1474991" cy="76266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479142"/>
            <a:ext cx="4339466" cy="762669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2025/2/6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35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2025/2/6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53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243638"/>
            <a:ext cx="5899964" cy="3743557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6022610"/>
            <a:ext cx="5899964" cy="1968648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2025/2/6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19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2395710"/>
            <a:ext cx="2907229" cy="57101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2395710"/>
            <a:ext cx="2907229" cy="57101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2025/2/6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81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79144"/>
            <a:ext cx="5899964" cy="17394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2206137"/>
            <a:ext cx="2893868" cy="108119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3287331"/>
            <a:ext cx="2893868" cy="483516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2206137"/>
            <a:ext cx="2908120" cy="108119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3287331"/>
            <a:ext cx="2908120" cy="483516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2025/2/6 Thursday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97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2025/2/6 Thursday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03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2025/2/6 Thursday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50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599969"/>
            <a:ext cx="2206252" cy="2099892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1295769"/>
            <a:ext cx="3463022" cy="6395505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699862"/>
            <a:ext cx="2206252" cy="5001827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2025/2/6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91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599969"/>
            <a:ext cx="2206252" cy="2099892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1295769"/>
            <a:ext cx="3463022" cy="6395505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699862"/>
            <a:ext cx="2206252" cy="5001827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2DA-9298-4CD9-8839-EA6C26C5A23B}" type="datetimeFigureOut">
              <a:rPr lang="zh-CN" altLang="en-US" smtClean="0"/>
              <a:t>2025/2/6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8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479144"/>
            <a:ext cx="5899964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2395710"/>
            <a:ext cx="5899964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8341240"/>
            <a:ext cx="1539121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6D2DA-9298-4CD9-8839-EA6C26C5A23B}" type="datetimeFigureOut">
              <a:rPr lang="zh-CN" altLang="en-US" smtClean="0"/>
              <a:t>2025/2/6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8341240"/>
            <a:ext cx="2308682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8341240"/>
            <a:ext cx="1539121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D92DE-9859-4481-B84D-DF3DB6C8D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32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6912" r="-161" b="-227"/>
          <a:stretch/>
        </p:blipFill>
        <p:spPr>
          <a:xfrm>
            <a:off x="0" y="0"/>
            <a:ext cx="6877587" cy="9029321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0" y="381000"/>
            <a:ext cx="6877586" cy="30480"/>
          </a:xfrm>
          <a:prstGeom prst="line">
            <a:avLst/>
          </a:prstGeom>
          <a:ln w="19050">
            <a:solidFill>
              <a:srgbClr val="616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86767"/>
            <a:ext cx="723900" cy="18543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44803" y="3548332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solidFill>
                  <a:srgbClr val="11245C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产品描述</a:t>
            </a:r>
            <a:endParaRPr lang="zh-CN" altLang="en-US" sz="1200" b="1" dirty="0">
              <a:solidFill>
                <a:srgbClr val="11245C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298230" y="3859433"/>
            <a:ext cx="6224490" cy="49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07341" y="3871724"/>
            <a:ext cx="626533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tabLst>
                <a:tab pos="409575" algn="l"/>
              </a:tabLst>
            </a:pPr>
            <a:r>
              <a:rPr lang="en-US" altLang="zh-CN" sz="10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KVM </a:t>
            </a:r>
            <a:r>
              <a:rPr lang="zh-CN" altLang="en-US" sz="10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控制平台是一个集成了多端口 </a:t>
            </a:r>
            <a:r>
              <a:rPr lang="en-US" altLang="zh-CN" sz="10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KVM </a:t>
            </a:r>
            <a:r>
              <a:rPr lang="zh-CN" altLang="en-US" sz="10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切换功能于 </a:t>
            </a:r>
            <a:r>
              <a:rPr lang="en-US" altLang="zh-CN" sz="10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1U </a:t>
            </a:r>
            <a:r>
              <a:rPr lang="zh-CN" altLang="en-US" sz="10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高度空间的控制平台</a:t>
            </a:r>
            <a:r>
              <a:rPr lang="en-US" altLang="zh-CN" sz="10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,</a:t>
            </a:r>
            <a:r>
              <a:rPr lang="zh-CN" altLang="en-US" sz="10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它</a:t>
            </a:r>
            <a:r>
              <a:rPr lang="zh-CN" altLang="en-US" sz="10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通过一组设备（包含显示器、键盘、鼠标）实现对多台计算机的操作。从而节省</a:t>
            </a:r>
            <a:r>
              <a:rPr lang="zh-CN" altLang="en-US" sz="10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了为</a:t>
            </a:r>
            <a:r>
              <a:rPr lang="zh-CN" altLang="en-US" sz="10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每台计算机单独配置键盘、鼠标、监视器的费用以及它们所占用的空间。</a:t>
            </a:r>
            <a:br>
              <a:rPr lang="zh-CN" altLang="en-US" sz="10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</a:br>
            <a:r>
              <a:rPr lang="zh-CN" altLang="en-US" sz="10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安装快速简单，只需要将电缆连接到正确的端口上，而无须软件配置，因此不存在复杂的安装过程或不兼容问题。</a:t>
            </a:r>
            <a:br>
              <a:rPr lang="zh-CN" altLang="en-US" sz="10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</a:br>
            <a:r>
              <a:rPr lang="en-US" altLang="zh-CN" sz="10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KVM </a:t>
            </a:r>
            <a:r>
              <a:rPr lang="zh-CN" altLang="en-US" sz="10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控制平台可直接连接并控制 </a:t>
            </a:r>
            <a:r>
              <a:rPr lang="en-US" altLang="zh-CN" sz="10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8/16 </a:t>
            </a:r>
            <a:r>
              <a:rPr lang="zh-CN" altLang="en-US" sz="10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台主机，支持多硬件平台和多操作系统。 </a:t>
            </a:r>
            <a:br>
              <a:rPr lang="zh-CN" altLang="en-US" sz="10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</a:br>
            <a:endParaRPr lang="zh-CN" altLang="zh-CN" sz="1000" dirty="0">
              <a:solidFill>
                <a:srgbClr val="595757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13557" y="3986028"/>
            <a:ext cx="98097" cy="98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98230" y="5487863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solidFill>
                  <a:srgbClr val="11245C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产品</a:t>
            </a:r>
            <a:r>
              <a:rPr lang="zh-CN" altLang="en-US" sz="1200" b="1" dirty="0">
                <a:solidFill>
                  <a:srgbClr val="11245C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特性</a:t>
            </a:r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260725" y="5759139"/>
            <a:ext cx="6205682" cy="22777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313557" y="8483739"/>
            <a:ext cx="6224490" cy="3757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9" y="8536416"/>
            <a:ext cx="6474625" cy="340233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248584" y="84307"/>
            <a:ext cx="1462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D498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Model No. </a:t>
            </a:r>
            <a:r>
              <a:rPr lang="en-US" altLang="zh-CN" sz="1200" dirty="0" smtClean="0">
                <a:solidFill>
                  <a:srgbClr val="5D498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LD1916</a:t>
            </a:r>
            <a:endParaRPr lang="zh-CN" altLang="en-US" sz="1200" dirty="0">
              <a:solidFill>
                <a:srgbClr val="5D498F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88489" y="1800674"/>
            <a:ext cx="1830950" cy="307816"/>
            <a:chOff x="259637" y="1782996"/>
            <a:chExt cx="1830950" cy="307816"/>
          </a:xfrm>
        </p:grpSpPr>
        <p:sp>
          <p:nvSpPr>
            <p:cNvPr id="28" name="矩形 27"/>
            <p:cNvSpPr/>
            <p:nvPr/>
          </p:nvSpPr>
          <p:spPr>
            <a:xfrm>
              <a:off x="1212133" y="1783035"/>
              <a:ext cx="867545" cy="307777"/>
            </a:xfrm>
            <a:prstGeom prst="rect">
              <a:avLst/>
            </a:prstGeom>
            <a:ln w="31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ln w="22225">
                    <a:solidFill>
                      <a:schemeClr val="bg1"/>
                    </a:solidFill>
                  </a:ln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LD1916</a:t>
              </a:r>
              <a:endParaRPr lang="zh-CN" altLang="en-US" sz="1400" b="1" dirty="0">
                <a:ln w="2222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59637" y="1782996"/>
              <a:ext cx="18309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Model No. </a:t>
              </a:r>
              <a:r>
                <a:rPr lang="en-US" altLang="zh-CN" sz="14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LD1916</a:t>
              </a:r>
              <a:endPara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44802" y="963632"/>
            <a:ext cx="3033395" cy="447479"/>
            <a:chOff x="211105" y="666884"/>
            <a:chExt cx="3033395" cy="447479"/>
          </a:xfrm>
        </p:grpSpPr>
        <p:sp>
          <p:nvSpPr>
            <p:cNvPr id="26" name="矩形 25"/>
            <p:cNvSpPr/>
            <p:nvPr/>
          </p:nvSpPr>
          <p:spPr>
            <a:xfrm>
              <a:off x="211105" y="666884"/>
              <a:ext cx="3033395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300" b="1" dirty="0" smtClean="0">
                  <a:ln w="31750">
                    <a:solidFill>
                      <a:schemeClr val="bg1"/>
                    </a:solidFill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机架式</a:t>
              </a:r>
              <a:r>
                <a:rPr lang="en-US" altLang="zh-CN" sz="2300" b="1" dirty="0" smtClean="0">
                  <a:ln w="31750">
                    <a:solidFill>
                      <a:schemeClr val="bg1"/>
                    </a:solidFill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 </a:t>
              </a:r>
              <a:r>
                <a:rPr lang="en-US" altLang="zh-CN" sz="2300" b="1" dirty="0" smtClean="0">
                  <a:ln w="31750">
                    <a:solidFill>
                      <a:schemeClr val="bg1"/>
                    </a:solidFill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KVM</a:t>
              </a:r>
              <a:r>
                <a:rPr lang="zh-CN" altLang="zh-CN" sz="2300" b="1" dirty="0">
                  <a:ln w="31750">
                    <a:solidFill>
                      <a:schemeClr val="bg1"/>
                    </a:solidFill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控制平台</a:t>
              </a:r>
              <a:r>
                <a:rPr lang="zh-CN" altLang="en-US" sz="2300" b="1" dirty="0">
                  <a:ln w="31750">
                    <a:solidFill>
                      <a:schemeClr val="bg1"/>
                    </a:solidFill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 </a:t>
              </a:r>
              <a:endParaRPr lang="zh-CN" altLang="zh-CN" sz="2300" b="1" dirty="0">
                <a:ln w="31750">
                  <a:solidFill>
                    <a:schemeClr val="bg1"/>
                  </a:solidFill>
                </a:ln>
                <a:solidFill>
                  <a:srgbClr val="414183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11105" y="668087"/>
              <a:ext cx="3033395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300" b="1" dirty="0" smtClean="0">
                  <a:ln w="31750">
                    <a:noFill/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机架式</a:t>
              </a:r>
              <a:r>
                <a:rPr lang="en-US" altLang="zh-CN" sz="2300" b="1" dirty="0" smtClean="0">
                  <a:ln w="31750">
                    <a:noFill/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 </a:t>
              </a:r>
              <a:r>
                <a:rPr lang="en-US" altLang="zh-CN" sz="2300" b="1" dirty="0" smtClean="0">
                  <a:ln w="31750">
                    <a:noFill/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KVM</a:t>
              </a:r>
              <a:r>
                <a:rPr lang="zh-CN" altLang="zh-CN" sz="2300" b="1" dirty="0">
                  <a:ln w="31750">
                    <a:noFill/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控制平台</a:t>
              </a:r>
              <a:r>
                <a:rPr lang="zh-CN" altLang="en-US" sz="2300" b="1" dirty="0">
                  <a:ln w="31750">
                    <a:noFill/>
                  </a:ln>
                  <a:solidFill>
                    <a:srgbClr val="414183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 </a:t>
              </a:r>
              <a:endParaRPr lang="zh-CN" altLang="zh-CN" sz="2300" b="1" dirty="0">
                <a:ln w="31750">
                  <a:noFill/>
                </a:ln>
                <a:solidFill>
                  <a:srgbClr val="414183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313556" y="4678619"/>
            <a:ext cx="98097" cy="98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88489" y="5897359"/>
            <a:ext cx="33421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tabLst>
                <a:tab pos="409575" algn="l"/>
              </a:tabLst>
            </a:pPr>
            <a:r>
              <a:rPr lang="en-US" altLang="zh-CN" sz="8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17</a:t>
            </a:r>
            <a:r>
              <a:rPr lang="en-US" altLang="zh-CN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″&amp;19″LED TFT 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液晶显示屏，高亮度，高清晰，高分辨率</a:t>
            </a:r>
            <a:r>
              <a:rPr lang="zh-CN" altLang="en-US" sz="8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显示；</a:t>
            </a:r>
            <a:endParaRPr lang="en-US" altLang="zh-CN" sz="800" dirty="0" smtClean="0">
              <a:solidFill>
                <a:srgbClr val="595757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tabLst>
                <a:tab pos="409575" algn="l"/>
              </a:tabLst>
            </a:pPr>
            <a:r>
              <a:rPr lang="en-US" altLang="zh-CN" sz="8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1U 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高度，适应于 </a:t>
            </a:r>
            <a:r>
              <a:rPr lang="en-US" altLang="zh-CN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19”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标准机柜安装，金属</a:t>
            </a:r>
            <a:r>
              <a:rPr lang="zh-CN" altLang="en-US" sz="8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结构；</a:t>
            </a:r>
            <a:endParaRPr lang="en-US" altLang="zh-CN" sz="800" dirty="0" smtClean="0">
              <a:solidFill>
                <a:srgbClr val="595757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tabLst>
                <a:tab pos="409575" algn="l"/>
              </a:tabLst>
            </a:pPr>
            <a:r>
              <a:rPr lang="zh-CN" altLang="en-US" sz="8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超薄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键盘 </a:t>
            </a:r>
            <a:r>
              <a:rPr lang="en-US" altLang="zh-CN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99 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键，带数字小键盘，标准 </a:t>
            </a:r>
            <a:r>
              <a:rPr lang="en-US" altLang="zh-CN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PS/2 </a:t>
            </a:r>
            <a:r>
              <a:rPr lang="zh-CN" altLang="en-US" sz="8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接口；</a:t>
            </a:r>
            <a:endParaRPr lang="en-US" altLang="zh-CN" sz="800" dirty="0" smtClean="0">
              <a:solidFill>
                <a:srgbClr val="595757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tabLst>
                <a:tab pos="409575" algn="l"/>
              </a:tabLst>
            </a:pPr>
            <a:r>
              <a:rPr lang="zh-CN" altLang="en-US" sz="8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采用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触摸板鼠标，高分辨率，高灵敏度。 </a:t>
            </a:r>
            <a:r>
              <a:rPr lang="en-US" altLang="zh-CN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2 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个功能按键和滚轮功能（触摸板右边</a:t>
            </a:r>
            <a:r>
              <a:rPr lang="zh-CN" altLang="en-US" sz="8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横条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区域为滚轮功能区），符合 </a:t>
            </a:r>
            <a:r>
              <a:rPr lang="en-US" altLang="zh-CN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PS/2 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标准</a:t>
            </a:r>
            <a:r>
              <a:rPr lang="zh-CN" altLang="en-US" sz="8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接口；</a:t>
            </a:r>
            <a:endParaRPr lang="en-US" altLang="zh-CN" sz="800" dirty="0" smtClean="0">
              <a:solidFill>
                <a:srgbClr val="595757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tabLst>
                <a:tab pos="409575" algn="l"/>
              </a:tabLst>
            </a:pPr>
            <a:r>
              <a:rPr lang="zh-CN" altLang="en-US" sz="8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单一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控制端管理多达 </a:t>
            </a:r>
            <a:r>
              <a:rPr lang="en-US" altLang="zh-CN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8/16 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台 </a:t>
            </a:r>
            <a:r>
              <a:rPr lang="en-US" altLang="zh-CN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DVI 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电脑</a:t>
            </a:r>
            <a:r>
              <a:rPr lang="zh-CN" altLang="en-US" sz="8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主机，完全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兼容 </a:t>
            </a:r>
            <a:r>
              <a:rPr lang="en-US" altLang="zh-CN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HDCP </a:t>
            </a:r>
            <a:r>
              <a:rPr lang="zh-CN" altLang="en-US" sz="8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规范</a:t>
            </a:r>
            <a:endParaRPr lang="en-US" altLang="zh-CN" sz="800" dirty="0" smtClean="0">
              <a:solidFill>
                <a:srgbClr val="595757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tabLst>
                <a:tab pos="409575" algn="l"/>
              </a:tabLst>
            </a:pPr>
            <a:r>
              <a:rPr lang="zh-CN" altLang="en-US" sz="8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无需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安装软件</a:t>
            </a:r>
            <a:r>
              <a:rPr lang="en-US" altLang="zh-CN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‐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可通过前端面板按键、键盘热键， </a:t>
            </a:r>
            <a:r>
              <a:rPr lang="en-US" altLang="zh-CN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OSD 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菜单选择</a:t>
            </a:r>
            <a:r>
              <a:rPr lang="zh-CN" altLang="en-US" sz="8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服务器；</a:t>
            </a:r>
            <a:endParaRPr lang="en-US" altLang="zh-CN" sz="800" dirty="0" smtClean="0">
              <a:solidFill>
                <a:srgbClr val="595757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tabLst>
                <a:tab pos="409575" algn="l"/>
              </a:tabLst>
            </a:pPr>
            <a:r>
              <a:rPr lang="zh-CN" altLang="en-US" sz="8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多用户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单控制端设置，提供 </a:t>
            </a:r>
            <a:r>
              <a:rPr lang="en-US" altLang="zh-CN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 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位管理员用户和最多 </a:t>
            </a:r>
            <a:r>
              <a:rPr lang="en-US" altLang="zh-CN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4 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位普通用户，管理员可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分别授权</a:t>
            </a:r>
            <a:r>
              <a:rPr lang="zh-CN" altLang="en-US" sz="8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普通用户的用户名密码以及对服务器的操作、查看甚至屏蔽</a:t>
            </a:r>
            <a:r>
              <a:rPr lang="zh-CN" altLang="en-US" sz="8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权限；</a:t>
            </a:r>
            <a:endParaRPr lang="en-US" altLang="zh-CN" sz="800" dirty="0">
              <a:solidFill>
                <a:srgbClr val="595757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17433" r="11215" b="17902"/>
          <a:stretch/>
        </p:blipFill>
        <p:spPr>
          <a:xfrm>
            <a:off x="3314786" y="751713"/>
            <a:ext cx="3004668" cy="2511461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313555" y="5134540"/>
            <a:ext cx="98097" cy="98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595249" y="5897359"/>
            <a:ext cx="300123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tabLst>
                <a:tab pos="409575" algn="l"/>
              </a:tabLst>
            </a:pPr>
            <a:r>
              <a:rPr lang="zh-CN" altLang="en-US" sz="7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不同</a:t>
            </a:r>
            <a: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的用户可分别设置键盘热键</a:t>
            </a:r>
            <a:r>
              <a:rPr lang="en-US" altLang="zh-CN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【Scroll Lock】 /【Caps Lock】 /【F12】 /【Ctrl</a:t>
            </a:r>
            <a:r>
              <a:rPr lang="en-US" altLang="zh-CN" sz="7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】</a:t>
            </a:r>
            <a:r>
              <a:rPr lang="zh-CN" altLang="en-US" sz="7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；</a:t>
            </a:r>
            <a:endParaRPr lang="en-US" altLang="zh-CN" sz="700" dirty="0" smtClean="0">
              <a:solidFill>
                <a:srgbClr val="595757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tabLst>
                <a:tab pos="409575" algn="l"/>
              </a:tabLst>
            </a:pPr>
            <a:r>
              <a:rPr lang="zh-CN" altLang="en-US" sz="7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设置</a:t>
            </a:r>
            <a: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自动扫描时间</a:t>
            </a:r>
            <a:r>
              <a:rPr lang="en-US" altLang="zh-CN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;</a:t>
            </a:r>
            <a: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设置通道窗口显示时间</a:t>
            </a:r>
            <a:r>
              <a:rPr lang="en-US" altLang="zh-CN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;</a:t>
            </a:r>
            <a: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设置用户登出时间</a:t>
            </a:r>
            <a:r>
              <a:rPr lang="en-US" altLang="zh-CN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;</a:t>
            </a:r>
            <a: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关闭</a:t>
            </a:r>
            <a:r>
              <a:rPr lang="en-US" altLang="zh-CN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/</a:t>
            </a:r>
            <a: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打开蜂鸣器</a:t>
            </a:r>
            <a:r>
              <a:rPr lang="zh-CN" altLang="en-US" sz="7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以及关闭</a:t>
            </a:r>
            <a:r>
              <a:rPr lang="en-US" altLang="zh-CN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/</a:t>
            </a:r>
            <a: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打开鼠标切换端口等</a:t>
            </a:r>
            <a:r>
              <a:rPr lang="zh-CN" altLang="en-US" sz="7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功能；</a:t>
            </a:r>
            <a:endParaRPr lang="en-US" altLang="zh-CN" sz="700" dirty="0" smtClean="0">
              <a:solidFill>
                <a:srgbClr val="595757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tabLst>
                <a:tab pos="409575" algn="l"/>
              </a:tabLst>
            </a:pPr>
            <a:r>
              <a:rPr lang="en-US" altLang="zh-CN" sz="7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BRC </a:t>
            </a:r>
            <a: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广播功能</a:t>
            </a:r>
            <a:r>
              <a:rPr lang="en-US" altLang="zh-CN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‐</a:t>
            </a:r>
            <a: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通过设置 </a:t>
            </a:r>
            <a:r>
              <a:rPr lang="en-US" altLang="zh-CN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BRC </a:t>
            </a:r>
            <a: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广播功能</a:t>
            </a:r>
            <a:r>
              <a:rPr lang="en-US" altLang="zh-CN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,</a:t>
            </a:r>
            <a: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可实现同时操作多台服务器</a:t>
            </a:r>
            <a:b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</a:br>
            <a: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仅</a:t>
            </a:r>
            <a: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使用鼠标即可轻松选择</a:t>
            </a:r>
            <a:r>
              <a:rPr lang="zh-CN" altLang="en-US" sz="7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服务器；</a:t>
            </a:r>
            <a:endParaRPr lang="en-US" altLang="zh-CN" sz="700" dirty="0" smtClean="0">
              <a:solidFill>
                <a:srgbClr val="595757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tabLst>
                <a:tab pos="409575" algn="l"/>
              </a:tabLst>
            </a:pPr>
            <a:r>
              <a:rPr lang="zh-CN" altLang="en-US" sz="7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跨</a:t>
            </a:r>
            <a: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平台支持 </a:t>
            </a:r>
            <a:r>
              <a:rPr lang="en-US" altLang="zh-CN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– Windows</a:t>
            </a:r>
            <a: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， </a:t>
            </a:r>
            <a:r>
              <a:rPr lang="en-US" altLang="zh-CN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Linux</a:t>
            </a:r>
            <a: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， </a:t>
            </a:r>
            <a:r>
              <a:rPr lang="en-US" altLang="zh-CN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Mac, </a:t>
            </a:r>
            <a:r>
              <a:rPr lang="en-US" altLang="zh-CN" sz="7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Unix</a:t>
            </a:r>
            <a:r>
              <a:rPr lang="zh-CN" altLang="en-US" sz="7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；</a:t>
            </a:r>
            <a:endParaRPr lang="en-US" altLang="zh-CN" sz="700" dirty="0" smtClean="0">
              <a:solidFill>
                <a:srgbClr val="595757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tabLst>
                <a:tab pos="409575" algn="l"/>
              </a:tabLst>
            </a:pPr>
            <a:r>
              <a:rPr lang="zh-CN" altLang="en-US" sz="7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完整</a:t>
            </a:r>
            <a: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的键盘鼠标信号仿真，确保开机切换</a:t>
            </a:r>
            <a:r>
              <a:rPr lang="zh-CN" altLang="en-US" sz="7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无误；</a:t>
            </a:r>
            <a:endParaRPr lang="en-US" altLang="zh-CN" sz="700" dirty="0" smtClean="0">
              <a:solidFill>
                <a:srgbClr val="595757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tabLst>
                <a:tab pos="409575" algn="l"/>
              </a:tabLst>
            </a:pPr>
            <a:r>
              <a:rPr lang="zh-CN" altLang="en-US" sz="7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自动扫描</a:t>
            </a:r>
            <a: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模式可持续监控使用者所选择的</a:t>
            </a:r>
            <a:r>
              <a:rPr lang="zh-CN" altLang="en-US" sz="7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服务器；</a:t>
            </a:r>
            <a:endParaRPr lang="en-US" altLang="zh-CN" sz="700" dirty="0" smtClean="0">
              <a:solidFill>
                <a:srgbClr val="595757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tabLst>
                <a:tab pos="409575" algn="l"/>
              </a:tabLst>
            </a:pPr>
            <a:r>
              <a:rPr lang="zh-CN" altLang="en-US" sz="7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支持</a:t>
            </a:r>
            <a: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热插拔</a:t>
            </a:r>
            <a:r>
              <a:rPr lang="en-US" altLang="zh-CN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‐</a:t>
            </a:r>
            <a:r>
              <a:rPr lang="zh-CN" altLang="en-US" sz="700" dirty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不需关闭电源即可随时增加或移除服务器 </a:t>
            </a:r>
            <a:r>
              <a:rPr lang="zh-CN" altLang="en-US" sz="700" dirty="0" smtClean="0">
                <a:solidFill>
                  <a:srgbClr val="595757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；</a:t>
            </a:r>
            <a:endParaRPr lang="en-US" altLang="zh-CN" sz="700" dirty="0">
              <a:solidFill>
                <a:srgbClr val="595757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356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2"/>
          <a:stretch/>
        </p:blipFill>
        <p:spPr>
          <a:xfrm>
            <a:off x="0" y="0"/>
            <a:ext cx="6840538" cy="8999538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-6350" y="381000"/>
            <a:ext cx="6846888" cy="18276"/>
          </a:xfrm>
          <a:prstGeom prst="line">
            <a:avLst/>
          </a:prstGeom>
          <a:ln w="19050">
            <a:solidFill>
              <a:srgbClr val="616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86767"/>
            <a:ext cx="723900" cy="185433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313557" y="8483739"/>
            <a:ext cx="6252343" cy="250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9" y="8536416"/>
            <a:ext cx="6474625" cy="34023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13557" y="520280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1200" b="1" dirty="0" smtClean="0">
                <a:solidFill>
                  <a:srgbClr val="1124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产品技术</a:t>
            </a:r>
            <a:r>
              <a:rPr lang="zh-CN" altLang="en-US" sz="1200" b="1" dirty="0" smtClean="0">
                <a:solidFill>
                  <a:srgbClr val="1124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endParaRPr lang="en-US" altLang="zh-CN" sz="1200" b="1" dirty="0" smtClean="0">
              <a:solidFill>
                <a:srgbClr val="1124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6240" y="5372100"/>
            <a:ext cx="5890260" cy="269506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13557" y="5009923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200" b="1" dirty="0" smtClean="0">
                <a:solidFill>
                  <a:srgbClr val="11245C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连接示意图</a:t>
            </a:r>
            <a:endParaRPr lang="en-US" altLang="zh-CN" sz="1200" b="1" dirty="0" smtClean="0">
              <a:solidFill>
                <a:srgbClr val="11245C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85763" y="558594"/>
            <a:ext cx="6840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48584" y="84307"/>
            <a:ext cx="1462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D498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Model No. </a:t>
            </a:r>
            <a:r>
              <a:rPr lang="en-US" altLang="zh-CN" sz="1200" dirty="0" smtClean="0">
                <a:solidFill>
                  <a:srgbClr val="5D498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LD1916</a:t>
            </a:r>
            <a:endParaRPr lang="zh-CN" altLang="en-US" sz="1200" dirty="0">
              <a:solidFill>
                <a:srgbClr val="5D498F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5" b="40868"/>
          <a:stretch/>
        </p:blipFill>
        <p:spPr>
          <a:xfrm>
            <a:off x="959644" y="5934914"/>
            <a:ext cx="4914900" cy="1560358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96523" y="906145"/>
            <a:ext cx="68405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973569"/>
              </p:ext>
            </p:extLst>
          </p:nvPr>
        </p:nvGraphicFramePr>
        <p:xfrm>
          <a:off x="385763" y="822960"/>
          <a:ext cx="5900736" cy="41300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9042"/>
                <a:gridCol w="1321260"/>
                <a:gridCol w="1640461"/>
                <a:gridCol w="132894"/>
                <a:gridCol w="1467079"/>
              </a:tblGrid>
              <a:tr h="233057">
                <a:tc gridSpan="2">
                  <a:txBody>
                    <a:bodyPr/>
                    <a:lstStyle/>
                    <a:p>
                      <a:pPr marL="459105" indent="-459105"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性能参数名称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 LD1908</a:t>
                      </a:r>
                      <a:endParaRPr lang="zh-CN" sz="800" kern="10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LD1916</a:t>
                      </a:r>
                      <a:endParaRPr lang="zh-CN" sz="800" kern="10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988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主机连接数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直接连接数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8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16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988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最大连接数 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8</a:t>
                      </a:r>
                      <a:endParaRPr lang="zh-CN" sz="800" kern="10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16</a:t>
                      </a:r>
                      <a:endParaRPr lang="zh-CN" sz="800" kern="10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端口模拟功能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键盘、鼠标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USB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884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液晶显示屏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(LED</a:t>
                      </a: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屏</a:t>
                      </a: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)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显示屏类型</a:t>
                      </a:r>
                      <a:endParaRPr lang="zh-CN" sz="800" kern="10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SXGA TFT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88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可视面积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19″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88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最佳分辨率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1280×1024@60Hz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88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色彩显示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16.7 M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88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亮度</a:t>
                      </a:r>
                      <a:endParaRPr lang="zh-CN" sz="800" kern="10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250cd/m²</a:t>
                      </a: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（</a:t>
                      </a: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 T y p </a:t>
                      </a: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）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88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对比度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1000 : 1 </a:t>
                      </a: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（</a:t>
                      </a: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 T y p </a:t>
                      </a: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）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88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像素间隔</a:t>
                      </a:r>
                      <a:r>
                        <a:rPr lang="en-US" sz="800" kern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 (mm)</a:t>
                      </a:r>
                      <a:endParaRPr lang="zh-CN" sz="800" kern="10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0.2928(H) × 0.2928(W)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88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鼠标</a:t>
                      </a:r>
                      <a:endParaRPr lang="zh-CN" sz="800" kern="10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X/Y </a:t>
                      </a: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分辨率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&gt;1000 </a:t>
                      </a: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点</a:t>
                      </a: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 / </a:t>
                      </a: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英寸，（</a:t>
                      </a: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 40 </a:t>
                      </a: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点</a:t>
                      </a: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/mm </a:t>
                      </a: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）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88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滚轮</a:t>
                      </a:r>
                      <a:endParaRPr lang="zh-CN" sz="800" kern="10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支持滚轮功能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97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键盘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99</a:t>
                      </a: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键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（</a:t>
                      </a: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82 </a:t>
                      </a: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键主键盘</a:t>
                      </a: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 +17 </a:t>
                      </a: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键独立数字键盘）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端口选择方式</a:t>
                      </a:r>
                      <a:endParaRPr lang="zh-CN" sz="800" kern="10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按键，热键，</a:t>
                      </a: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OSD </a:t>
                      </a: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菜单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电源输入额定值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100V- 240Vac , 50-60Hz , &lt;1.5A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耗电量</a:t>
                      </a:r>
                      <a:endParaRPr lang="zh-CN" sz="800" kern="10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23W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25W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97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机柜立柱安装间距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716mm~825mm</a:t>
                      </a: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 ( L=262mm)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其它规格可定制专用挂耳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工作温度 </a:t>
                      </a:r>
                      <a:endParaRPr lang="zh-CN" sz="800" kern="10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0—50 </a:t>
                      </a: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℃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贮藏温度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-20—60 ℃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湿度</a:t>
                      </a:r>
                      <a:endParaRPr lang="zh-CN" sz="800" kern="10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0—80% RH, </a:t>
                      </a: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无凝结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净重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13.4kg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13.6kg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9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机身尺寸</a:t>
                      </a:r>
                      <a:r>
                        <a:rPr lang="en-US" sz="800" kern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 (W x D x H)</a:t>
                      </a:r>
                      <a:endParaRPr lang="zh-CN" sz="800" kern="10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448mm×605mm×42.5mm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包装尺寸</a:t>
                      </a: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 (W x D x H)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765mm×615mm×185mm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电源输入选配</a:t>
                      </a:r>
                      <a:endParaRPr lang="zh-CN" sz="800" kern="10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思源黑体 Regular" panose="020B0500000000000000" pitchFamily="34" charset="-122"/>
                          <a:ea typeface="思源黑体 Regular" panose="020B0500000000000000" pitchFamily="34" charset="-122"/>
                        </a:rPr>
                        <a:t>-36V— -72V dc </a:t>
                      </a:r>
                      <a:endParaRPr lang="zh-CN" sz="800" kern="100" dirty="0">
                        <a:effectLst/>
                        <a:latin typeface="思源黑体 Regular" panose="020B0500000000000000" pitchFamily="34" charset="-122"/>
                        <a:ea typeface="思源黑体 Regular" panose="020B0500000000000000" pitchFamily="34" charset="-122"/>
                        <a:cs typeface="Bodoni MT" panose="020706030806060202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895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508</Words>
  <Application>Microsoft Office PowerPoint</Application>
  <PresentationFormat>自定义</PresentationFormat>
  <Paragraphs>89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思源黑体 Heavy</vt:lpstr>
      <vt:lpstr>思源黑体 Normal</vt:lpstr>
      <vt:lpstr>思源黑体 Regular</vt:lpstr>
      <vt:lpstr>宋体</vt:lpstr>
      <vt:lpstr>微软雅黑</vt:lpstr>
      <vt:lpstr>Arial</vt:lpstr>
      <vt:lpstr>Bodoni MT</vt:lpstr>
      <vt:lpstr>Calibri</vt:lpstr>
      <vt:lpstr>Calibri Light</vt:lpstr>
      <vt:lpstr>Wingdings</vt:lpstr>
      <vt:lpstr>Office 主题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Administrator</cp:lastModifiedBy>
  <cp:revision>31</cp:revision>
  <cp:lastPrinted>2024-10-22T08:09:59Z</cp:lastPrinted>
  <dcterms:created xsi:type="dcterms:W3CDTF">2024-10-22T07:32:05Z</dcterms:created>
  <dcterms:modified xsi:type="dcterms:W3CDTF">2025-02-06T07:33:34Z</dcterms:modified>
</cp:coreProperties>
</file>