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</p:sldIdLst>
  <p:sldSz cx="6840538" cy="8999538"/>
  <p:notesSz cx="6797675" cy="9926638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757"/>
    <a:srgbClr val="5D498F"/>
    <a:srgbClr val="414183"/>
    <a:srgbClr val="616C8B"/>
    <a:srgbClr val="7482B1"/>
    <a:srgbClr val="11245C"/>
    <a:srgbClr val="392274"/>
    <a:srgbClr val="7F81AD"/>
    <a:srgbClr val="3717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4660"/>
  </p:normalViewPr>
  <p:slideViewPr>
    <p:cSldViewPr snapToGrid="0">
      <p:cViewPr varScale="1">
        <p:scale>
          <a:sx n="84" d="100"/>
          <a:sy n="84" d="100"/>
        </p:scale>
        <p:origin x="30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041" y="1472842"/>
            <a:ext cx="5814457" cy="3133172"/>
          </a:xfrm>
        </p:spPr>
        <p:txBody>
          <a:bodyPr anchor="b"/>
          <a:lstStyle>
            <a:lvl1pPr algn="ctr">
              <a:defRPr sz="4489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5067" y="4726842"/>
            <a:ext cx="5130404" cy="2172804"/>
          </a:xfrm>
        </p:spPr>
        <p:txBody>
          <a:bodyPr/>
          <a:lstStyle>
            <a:lvl1pPr marL="0" indent="0" algn="ctr">
              <a:buNone/>
              <a:defRPr sz="1795"/>
            </a:lvl1pPr>
            <a:lvl2pPr marL="342031" indent="0" algn="ctr">
              <a:buNone/>
              <a:defRPr sz="1496"/>
            </a:lvl2pPr>
            <a:lvl3pPr marL="684063" indent="0" algn="ctr">
              <a:buNone/>
              <a:defRPr sz="1347"/>
            </a:lvl3pPr>
            <a:lvl4pPr marL="1026094" indent="0" algn="ctr">
              <a:buNone/>
              <a:defRPr sz="1197"/>
            </a:lvl4pPr>
            <a:lvl5pPr marL="1368125" indent="0" algn="ctr">
              <a:buNone/>
              <a:defRPr sz="1197"/>
            </a:lvl5pPr>
            <a:lvl6pPr marL="1710157" indent="0" algn="ctr">
              <a:buNone/>
              <a:defRPr sz="1197"/>
            </a:lvl6pPr>
            <a:lvl7pPr marL="2052188" indent="0" algn="ctr">
              <a:buNone/>
              <a:defRPr sz="1197"/>
            </a:lvl7pPr>
            <a:lvl8pPr marL="2394219" indent="0" algn="ctr">
              <a:buNone/>
              <a:defRPr sz="1197"/>
            </a:lvl8pPr>
            <a:lvl9pPr marL="2736251" indent="0" algn="ctr">
              <a:buNone/>
              <a:defRPr sz="1197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D2DA-9298-4CD9-8839-EA6C26C5A23B}" type="datetimeFigureOut">
              <a:rPr lang="zh-CN" altLang="en-US" smtClean="0"/>
              <a:t>2024/11/1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D92DE-9859-4481-B84D-DF3DB6C8D3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567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D2DA-9298-4CD9-8839-EA6C26C5A23B}" type="datetimeFigureOut">
              <a:rPr lang="zh-CN" altLang="en-US" smtClean="0"/>
              <a:t>2024/11/1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D92DE-9859-4481-B84D-DF3DB6C8D3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885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895260" y="479142"/>
            <a:ext cx="1474991" cy="762669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0288" y="479142"/>
            <a:ext cx="4339466" cy="762669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D2DA-9298-4CD9-8839-EA6C26C5A23B}" type="datetimeFigureOut">
              <a:rPr lang="zh-CN" altLang="en-US" smtClean="0"/>
              <a:t>2024/11/1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D92DE-9859-4481-B84D-DF3DB6C8D3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8354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D2DA-9298-4CD9-8839-EA6C26C5A23B}" type="datetimeFigureOut">
              <a:rPr lang="zh-CN" altLang="en-US" smtClean="0"/>
              <a:t>2024/11/1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D92DE-9859-4481-B84D-DF3DB6C8D3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6537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5" y="2243638"/>
            <a:ext cx="5899964" cy="3743557"/>
          </a:xfrm>
        </p:spPr>
        <p:txBody>
          <a:bodyPr anchor="b"/>
          <a:lstStyle>
            <a:lvl1pPr>
              <a:defRPr sz="4489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6725" y="6022610"/>
            <a:ext cx="5899964" cy="1968648"/>
          </a:xfrm>
        </p:spPr>
        <p:txBody>
          <a:bodyPr/>
          <a:lstStyle>
            <a:lvl1pPr marL="0" indent="0">
              <a:buNone/>
              <a:defRPr sz="1795">
                <a:solidFill>
                  <a:schemeClr val="tx1"/>
                </a:solidFill>
              </a:defRPr>
            </a:lvl1pPr>
            <a:lvl2pPr marL="342031" indent="0">
              <a:buNone/>
              <a:defRPr sz="1496">
                <a:solidFill>
                  <a:schemeClr val="tx1">
                    <a:tint val="75000"/>
                  </a:schemeClr>
                </a:solidFill>
              </a:defRPr>
            </a:lvl2pPr>
            <a:lvl3pPr marL="684063" indent="0">
              <a:buNone/>
              <a:defRPr sz="1347">
                <a:solidFill>
                  <a:schemeClr val="tx1">
                    <a:tint val="75000"/>
                  </a:schemeClr>
                </a:solidFill>
              </a:defRPr>
            </a:lvl3pPr>
            <a:lvl4pPr marL="1026094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4pPr>
            <a:lvl5pPr marL="1368125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5pPr>
            <a:lvl6pPr marL="1710157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6pPr>
            <a:lvl7pPr marL="2052188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7pPr>
            <a:lvl8pPr marL="2394219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8pPr>
            <a:lvl9pPr marL="2736251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D2DA-9298-4CD9-8839-EA6C26C5A23B}" type="datetimeFigureOut">
              <a:rPr lang="zh-CN" altLang="en-US" smtClean="0"/>
              <a:t>2024/11/1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D92DE-9859-4481-B84D-DF3DB6C8D3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6198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0287" y="2395710"/>
            <a:ext cx="2907229" cy="571012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63022" y="2395710"/>
            <a:ext cx="2907229" cy="571012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D2DA-9298-4CD9-8839-EA6C26C5A23B}" type="datetimeFigureOut">
              <a:rPr lang="zh-CN" altLang="en-US" smtClean="0"/>
              <a:t>2024/11/1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D92DE-9859-4481-B84D-DF3DB6C8D3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7811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78" y="479144"/>
            <a:ext cx="5899964" cy="173949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179" y="2206137"/>
            <a:ext cx="2893868" cy="1081194"/>
          </a:xfrm>
        </p:spPr>
        <p:txBody>
          <a:bodyPr anchor="b"/>
          <a:lstStyle>
            <a:lvl1pPr marL="0" indent="0">
              <a:buNone/>
              <a:defRPr sz="1795" b="1"/>
            </a:lvl1pPr>
            <a:lvl2pPr marL="342031" indent="0">
              <a:buNone/>
              <a:defRPr sz="1496" b="1"/>
            </a:lvl2pPr>
            <a:lvl3pPr marL="684063" indent="0">
              <a:buNone/>
              <a:defRPr sz="1347" b="1"/>
            </a:lvl3pPr>
            <a:lvl4pPr marL="1026094" indent="0">
              <a:buNone/>
              <a:defRPr sz="1197" b="1"/>
            </a:lvl4pPr>
            <a:lvl5pPr marL="1368125" indent="0">
              <a:buNone/>
              <a:defRPr sz="1197" b="1"/>
            </a:lvl5pPr>
            <a:lvl6pPr marL="1710157" indent="0">
              <a:buNone/>
              <a:defRPr sz="1197" b="1"/>
            </a:lvl6pPr>
            <a:lvl7pPr marL="2052188" indent="0">
              <a:buNone/>
              <a:defRPr sz="1197" b="1"/>
            </a:lvl7pPr>
            <a:lvl8pPr marL="2394219" indent="0">
              <a:buNone/>
              <a:defRPr sz="1197" b="1"/>
            </a:lvl8pPr>
            <a:lvl9pPr marL="2736251" indent="0">
              <a:buNone/>
              <a:defRPr sz="1197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179" y="3287331"/>
            <a:ext cx="2893868" cy="483516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63023" y="2206137"/>
            <a:ext cx="2908120" cy="1081194"/>
          </a:xfrm>
        </p:spPr>
        <p:txBody>
          <a:bodyPr anchor="b"/>
          <a:lstStyle>
            <a:lvl1pPr marL="0" indent="0">
              <a:buNone/>
              <a:defRPr sz="1795" b="1"/>
            </a:lvl1pPr>
            <a:lvl2pPr marL="342031" indent="0">
              <a:buNone/>
              <a:defRPr sz="1496" b="1"/>
            </a:lvl2pPr>
            <a:lvl3pPr marL="684063" indent="0">
              <a:buNone/>
              <a:defRPr sz="1347" b="1"/>
            </a:lvl3pPr>
            <a:lvl4pPr marL="1026094" indent="0">
              <a:buNone/>
              <a:defRPr sz="1197" b="1"/>
            </a:lvl4pPr>
            <a:lvl5pPr marL="1368125" indent="0">
              <a:buNone/>
              <a:defRPr sz="1197" b="1"/>
            </a:lvl5pPr>
            <a:lvl6pPr marL="1710157" indent="0">
              <a:buNone/>
              <a:defRPr sz="1197" b="1"/>
            </a:lvl6pPr>
            <a:lvl7pPr marL="2052188" indent="0">
              <a:buNone/>
              <a:defRPr sz="1197" b="1"/>
            </a:lvl7pPr>
            <a:lvl8pPr marL="2394219" indent="0">
              <a:buNone/>
              <a:defRPr sz="1197" b="1"/>
            </a:lvl8pPr>
            <a:lvl9pPr marL="2736251" indent="0">
              <a:buNone/>
              <a:defRPr sz="1197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63023" y="3287331"/>
            <a:ext cx="2908120" cy="483516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D2DA-9298-4CD9-8839-EA6C26C5A23B}" type="datetimeFigureOut">
              <a:rPr lang="zh-CN" altLang="en-US" smtClean="0"/>
              <a:t>2024/11/1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D92DE-9859-4481-B84D-DF3DB6C8D3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975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D2DA-9298-4CD9-8839-EA6C26C5A23B}" type="datetimeFigureOut">
              <a:rPr lang="zh-CN" altLang="en-US" smtClean="0"/>
              <a:t>2024/11/1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D92DE-9859-4481-B84D-DF3DB6C8D3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9036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D2DA-9298-4CD9-8839-EA6C26C5A23B}" type="datetimeFigureOut">
              <a:rPr lang="zh-CN" altLang="en-US" smtClean="0"/>
              <a:t>2024/11/1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D92DE-9859-4481-B84D-DF3DB6C8D3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0501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78" y="599969"/>
            <a:ext cx="2206252" cy="2099892"/>
          </a:xfrm>
        </p:spPr>
        <p:txBody>
          <a:bodyPr anchor="b"/>
          <a:lstStyle>
            <a:lvl1pPr>
              <a:defRPr sz="2394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8120" y="1295769"/>
            <a:ext cx="3463022" cy="6395505"/>
          </a:xfrm>
        </p:spPr>
        <p:txBody>
          <a:bodyPr/>
          <a:lstStyle>
            <a:lvl1pPr>
              <a:defRPr sz="2394"/>
            </a:lvl1pPr>
            <a:lvl2pPr>
              <a:defRPr sz="2095"/>
            </a:lvl2pPr>
            <a:lvl3pPr>
              <a:defRPr sz="1795"/>
            </a:lvl3pPr>
            <a:lvl4pPr>
              <a:defRPr sz="1496"/>
            </a:lvl4pPr>
            <a:lvl5pPr>
              <a:defRPr sz="1496"/>
            </a:lvl5pPr>
            <a:lvl6pPr>
              <a:defRPr sz="1496"/>
            </a:lvl6pPr>
            <a:lvl7pPr>
              <a:defRPr sz="1496"/>
            </a:lvl7pPr>
            <a:lvl8pPr>
              <a:defRPr sz="1496"/>
            </a:lvl8pPr>
            <a:lvl9pPr>
              <a:defRPr sz="1496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178" y="2699862"/>
            <a:ext cx="2206252" cy="5001827"/>
          </a:xfrm>
        </p:spPr>
        <p:txBody>
          <a:bodyPr/>
          <a:lstStyle>
            <a:lvl1pPr marL="0" indent="0">
              <a:buNone/>
              <a:defRPr sz="1197"/>
            </a:lvl1pPr>
            <a:lvl2pPr marL="342031" indent="0">
              <a:buNone/>
              <a:defRPr sz="1047"/>
            </a:lvl2pPr>
            <a:lvl3pPr marL="684063" indent="0">
              <a:buNone/>
              <a:defRPr sz="898"/>
            </a:lvl3pPr>
            <a:lvl4pPr marL="1026094" indent="0">
              <a:buNone/>
              <a:defRPr sz="748"/>
            </a:lvl4pPr>
            <a:lvl5pPr marL="1368125" indent="0">
              <a:buNone/>
              <a:defRPr sz="748"/>
            </a:lvl5pPr>
            <a:lvl6pPr marL="1710157" indent="0">
              <a:buNone/>
              <a:defRPr sz="748"/>
            </a:lvl6pPr>
            <a:lvl7pPr marL="2052188" indent="0">
              <a:buNone/>
              <a:defRPr sz="748"/>
            </a:lvl7pPr>
            <a:lvl8pPr marL="2394219" indent="0">
              <a:buNone/>
              <a:defRPr sz="748"/>
            </a:lvl8pPr>
            <a:lvl9pPr marL="2736251" indent="0">
              <a:buNone/>
              <a:defRPr sz="748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D2DA-9298-4CD9-8839-EA6C26C5A23B}" type="datetimeFigureOut">
              <a:rPr lang="zh-CN" altLang="en-US" smtClean="0"/>
              <a:t>2024/11/1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D92DE-9859-4481-B84D-DF3DB6C8D3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2918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78" y="599969"/>
            <a:ext cx="2206252" cy="2099892"/>
          </a:xfrm>
        </p:spPr>
        <p:txBody>
          <a:bodyPr anchor="b"/>
          <a:lstStyle>
            <a:lvl1pPr>
              <a:defRPr sz="2394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08120" y="1295769"/>
            <a:ext cx="3463022" cy="6395505"/>
          </a:xfrm>
        </p:spPr>
        <p:txBody>
          <a:bodyPr anchor="t"/>
          <a:lstStyle>
            <a:lvl1pPr marL="0" indent="0">
              <a:buNone/>
              <a:defRPr sz="2394"/>
            </a:lvl1pPr>
            <a:lvl2pPr marL="342031" indent="0">
              <a:buNone/>
              <a:defRPr sz="2095"/>
            </a:lvl2pPr>
            <a:lvl3pPr marL="684063" indent="0">
              <a:buNone/>
              <a:defRPr sz="1795"/>
            </a:lvl3pPr>
            <a:lvl4pPr marL="1026094" indent="0">
              <a:buNone/>
              <a:defRPr sz="1496"/>
            </a:lvl4pPr>
            <a:lvl5pPr marL="1368125" indent="0">
              <a:buNone/>
              <a:defRPr sz="1496"/>
            </a:lvl5pPr>
            <a:lvl6pPr marL="1710157" indent="0">
              <a:buNone/>
              <a:defRPr sz="1496"/>
            </a:lvl6pPr>
            <a:lvl7pPr marL="2052188" indent="0">
              <a:buNone/>
              <a:defRPr sz="1496"/>
            </a:lvl7pPr>
            <a:lvl8pPr marL="2394219" indent="0">
              <a:buNone/>
              <a:defRPr sz="1496"/>
            </a:lvl8pPr>
            <a:lvl9pPr marL="2736251" indent="0">
              <a:buNone/>
              <a:defRPr sz="1496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178" y="2699862"/>
            <a:ext cx="2206252" cy="5001827"/>
          </a:xfrm>
        </p:spPr>
        <p:txBody>
          <a:bodyPr/>
          <a:lstStyle>
            <a:lvl1pPr marL="0" indent="0">
              <a:buNone/>
              <a:defRPr sz="1197"/>
            </a:lvl1pPr>
            <a:lvl2pPr marL="342031" indent="0">
              <a:buNone/>
              <a:defRPr sz="1047"/>
            </a:lvl2pPr>
            <a:lvl3pPr marL="684063" indent="0">
              <a:buNone/>
              <a:defRPr sz="898"/>
            </a:lvl3pPr>
            <a:lvl4pPr marL="1026094" indent="0">
              <a:buNone/>
              <a:defRPr sz="748"/>
            </a:lvl4pPr>
            <a:lvl5pPr marL="1368125" indent="0">
              <a:buNone/>
              <a:defRPr sz="748"/>
            </a:lvl5pPr>
            <a:lvl6pPr marL="1710157" indent="0">
              <a:buNone/>
              <a:defRPr sz="748"/>
            </a:lvl6pPr>
            <a:lvl7pPr marL="2052188" indent="0">
              <a:buNone/>
              <a:defRPr sz="748"/>
            </a:lvl7pPr>
            <a:lvl8pPr marL="2394219" indent="0">
              <a:buNone/>
              <a:defRPr sz="748"/>
            </a:lvl8pPr>
            <a:lvl9pPr marL="2736251" indent="0">
              <a:buNone/>
              <a:defRPr sz="748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D2DA-9298-4CD9-8839-EA6C26C5A23B}" type="datetimeFigureOut">
              <a:rPr lang="zh-CN" altLang="en-US" smtClean="0"/>
              <a:t>2024/11/1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D92DE-9859-4481-B84D-DF3DB6C8D3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184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0287" y="479144"/>
            <a:ext cx="5899964" cy="1739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287" y="2395710"/>
            <a:ext cx="5899964" cy="5710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0287" y="8341240"/>
            <a:ext cx="1539121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6D2DA-9298-4CD9-8839-EA6C26C5A23B}" type="datetimeFigureOut">
              <a:rPr lang="zh-CN" altLang="en-US" smtClean="0"/>
              <a:t>2024/11/1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5928" y="8341240"/>
            <a:ext cx="2308682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1130" y="8341240"/>
            <a:ext cx="1539121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D92DE-9859-4481-B84D-DF3DB6C8D3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3324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4063" rtl="0" eaLnBrk="1" latinLnBrk="0" hangingPunct="1">
        <a:lnSpc>
          <a:spcPct val="90000"/>
        </a:lnSpc>
        <a:spcBef>
          <a:spcPct val="0"/>
        </a:spcBef>
        <a:buNone/>
        <a:defRPr sz="329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016" indent="-171016" algn="l" defTabSz="684063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095" kern="1200">
          <a:solidFill>
            <a:schemeClr val="tx1"/>
          </a:solidFill>
          <a:latin typeface="+mn-lt"/>
          <a:ea typeface="+mn-ea"/>
          <a:cs typeface="+mn-cs"/>
        </a:defRPr>
      </a:lvl1pPr>
      <a:lvl2pPr marL="513047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855078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96" kern="1200">
          <a:solidFill>
            <a:schemeClr val="tx1"/>
          </a:solidFill>
          <a:latin typeface="+mn-lt"/>
          <a:ea typeface="+mn-ea"/>
          <a:cs typeface="+mn-cs"/>
        </a:defRPr>
      </a:lvl3pPr>
      <a:lvl4pPr marL="1197110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7" kern="1200">
          <a:solidFill>
            <a:schemeClr val="tx1"/>
          </a:solidFill>
          <a:latin typeface="+mn-lt"/>
          <a:ea typeface="+mn-ea"/>
          <a:cs typeface="+mn-cs"/>
        </a:defRPr>
      </a:lvl4pPr>
      <a:lvl5pPr marL="1539141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7" kern="1200">
          <a:solidFill>
            <a:schemeClr val="tx1"/>
          </a:solidFill>
          <a:latin typeface="+mn-lt"/>
          <a:ea typeface="+mn-ea"/>
          <a:cs typeface="+mn-cs"/>
        </a:defRPr>
      </a:lvl5pPr>
      <a:lvl6pPr marL="1881172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7" kern="1200">
          <a:solidFill>
            <a:schemeClr val="tx1"/>
          </a:solidFill>
          <a:latin typeface="+mn-lt"/>
          <a:ea typeface="+mn-ea"/>
          <a:cs typeface="+mn-cs"/>
        </a:defRPr>
      </a:lvl6pPr>
      <a:lvl7pPr marL="2223204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7" kern="1200">
          <a:solidFill>
            <a:schemeClr val="tx1"/>
          </a:solidFill>
          <a:latin typeface="+mn-lt"/>
          <a:ea typeface="+mn-ea"/>
          <a:cs typeface="+mn-cs"/>
        </a:defRPr>
      </a:lvl7pPr>
      <a:lvl8pPr marL="2565235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7" kern="1200">
          <a:solidFill>
            <a:schemeClr val="tx1"/>
          </a:solidFill>
          <a:latin typeface="+mn-lt"/>
          <a:ea typeface="+mn-ea"/>
          <a:cs typeface="+mn-cs"/>
        </a:defRPr>
      </a:lvl8pPr>
      <a:lvl9pPr marL="2907266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1pPr>
      <a:lvl2pPr marL="342031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2pPr>
      <a:lvl3pPr marL="684063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3pPr>
      <a:lvl4pPr marL="1026094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4pPr>
      <a:lvl5pPr marL="1368125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5pPr>
      <a:lvl6pPr marL="1710157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6pPr>
      <a:lvl7pPr marL="2052188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7pPr>
      <a:lvl8pPr marL="2394219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8pPr>
      <a:lvl9pPr marL="2736251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" t="6912" r="-161" b="-227"/>
          <a:stretch/>
        </p:blipFill>
        <p:spPr>
          <a:xfrm>
            <a:off x="-1" y="-29783"/>
            <a:ext cx="6877587" cy="9029321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>
            <a:off x="0" y="381000"/>
            <a:ext cx="6877586" cy="30480"/>
          </a:xfrm>
          <a:prstGeom prst="line">
            <a:avLst/>
          </a:prstGeom>
          <a:ln w="19050">
            <a:solidFill>
              <a:srgbClr val="616C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" y="86767"/>
            <a:ext cx="723900" cy="185433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244803" y="3693113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b="1" dirty="0" smtClean="0">
                <a:solidFill>
                  <a:srgbClr val="11245C"/>
                </a:solidFill>
                <a:latin typeface="思源黑体 Heavy" panose="020B0A00000000000000" pitchFamily="34" charset="-122"/>
                <a:ea typeface="思源黑体 Heavy" panose="020B0A00000000000000" pitchFamily="34" charset="-122"/>
              </a:rPr>
              <a:t>产品描述</a:t>
            </a:r>
            <a:endParaRPr lang="zh-CN" altLang="en-US" sz="1200" b="1" dirty="0">
              <a:solidFill>
                <a:srgbClr val="11245C"/>
              </a:solidFill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cxnSp>
        <p:nvCxnSpPr>
          <p:cNvPr id="20" name="直接连接符 19"/>
          <p:cNvCxnSpPr/>
          <p:nvPr/>
        </p:nvCxnSpPr>
        <p:spPr>
          <a:xfrm>
            <a:off x="298230" y="4004708"/>
            <a:ext cx="6224490" cy="37571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/>
          <p:cNvSpPr/>
          <p:nvPr/>
        </p:nvSpPr>
        <p:spPr>
          <a:xfrm>
            <a:off x="407341" y="4071504"/>
            <a:ext cx="620615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sz="1100" dirty="0" smtClean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KFH163S 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HDMI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高清数字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KVM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延长器产品是一种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KVM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信号延长设备，可将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PC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主机的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1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路视频、鼠标、键盘、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USB2.0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等信号通过光纤或网线传输。</a:t>
            </a:r>
          </a:p>
          <a:p>
            <a:pPr>
              <a:spcAft>
                <a:spcPts val="600"/>
              </a:spcAft>
            </a:pP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一套完整的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KFH163S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设备由两部分构成，分别为发送端（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KFH163S_TX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）和接收端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(KFH163S_RX)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。发送端可连接需要传输的信号源，如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 PC 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或蓝光设备等，接收端可连接显示器、键盘、鼠标、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U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盘、音频播放器等设备。</a:t>
            </a:r>
          </a:p>
          <a:p>
            <a:pPr>
              <a:spcAft>
                <a:spcPts val="600"/>
              </a:spcAft>
            </a:pP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KFH163S HDMI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高清数字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KVM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延长器连接采用光纤或网线，支持单模和多模光纤，单模最远传输距离为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80km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，多模最远传输距离为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300m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，网线最远传输距离为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150m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。支持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1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路高品质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HDMI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信号的传输，有广泛的使用领域。</a:t>
            </a:r>
          </a:p>
          <a:p>
            <a:endParaRPr lang="zh-CN" altLang="en-US" sz="1100" dirty="0">
              <a:solidFill>
                <a:srgbClr val="595757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09244" y="4153888"/>
            <a:ext cx="98097" cy="980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/>
        </p:nvSpPr>
        <p:spPr>
          <a:xfrm>
            <a:off x="244802" y="5715155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b="1" dirty="0" smtClean="0">
                <a:solidFill>
                  <a:srgbClr val="11245C"/>
                </a:solidFill>
                <a:latin typeface="思源黑体 Heavy" panose="020B0A00000000000000" pitchFamily="34" charset="-122"/>
                <a:ea typeface="思源黑体 Heavy" panose="020B0A00000000000000" pitchFamily="34" charset="-122"/>
              </a:rPr>
              <a:t>产品</a:t>
            </a:r>
            <a:r>
              <a:rPr lang="zh-CN" altLang="en-US" sz="1200" b="1" dirty="0">
                <a:solidFill>
                  <a:srgbClr val="11245C"/>
                </a:solidFill>
                <a:latin typeface="思源黑体 Heavy" panose="020B0A00000000000000" pitchFamily="34" charset="-122"/>
                <a:ea typeface="思源黑体 Heavy" panose="020B0A00000000000000" pitchFamily="34" charset="-122"/>
              </a:rPr>
              <a:t>特性</a:t>
            </a:r>
          </a:p>
        </p:txBody>
      </p:sp>
      <p:cxnSp>
        <p:nvCxnSpPr>
          <p:cNvPr id="32" name="直接连接符 31"/>
          <p:cNvCxnSpPr/>
          <p:nvPr/>
        </p:nvCxnSpPr>
        <p:spPr>
          <a:xfrm>
            <a:off x="317038" y="6014931"/>
            <a:ext cx="6224490" cy="37571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244802" y="6116813"/>
            <a:ext cx="6027787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Wingdings" panose="05000000000000000000" pitchFamily="2" charset="2"/>
              <a:buChar char="l"/>
            </a:pP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采用私有视频编码协议（类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JPEG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）无损压缩，传输画质视觉无损</a:t>
            </a:r>
          </a:p>
          <a:p>
            <a:pPr marL="171450" lvl="0" indent="-171450">
              <a:buFont typeface="Wingdings" panose="05000000000000000000" pitchFamily="2" charset="2"/>
              <a:buChar char="l"/>
            </a:pP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超低延时，延时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1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帧（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16ms @ 60fps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）</a:t>
            </a:r>
          </a:p>
          <a:p>
            <a:pPr marL="171450" lvl="0" indent="-171450">
              <a:buFont typeface="Wingdings" panose="05000000000000000000" pitchFamily="2" charset="2"/>
              <a:buChar char="l"/>
            </a:pP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HDMI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高清视频传输，最高支持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3840x2160@30Hz 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，推荐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1920*1080@60 Hz</a:t>
            </a:r>
            <a:endParaRPr lang="zh-CN" altLang="zh-CN" sz="1100" dirty="0">
              <a:solidFill>
                <a:srgbClr val="595757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  <a:p>
            <a:pPr marL="171450" lvl="0" indent="-171450">
              <a:buFont typeface="Wingdings" panose="05000000000000000000" pitchFamily="2" charset="2"/>
              <a:buChar char="l"/>
            </a:pP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传输带宽典型值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200M~300Mbit/s</a:t>
            </a:r>
            <a:endParaRPr lang="zh-CN" altLang="zh-CN" sz="1100" dirty="0">
              <a:solidFill>
                <a:srgbClr val="595757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  <a:p>
            <a:pPr marL="171450" lvl="0" indent="-171450">
              <a:buFont typeface="Wingdings" panose="05000000000000000000" pitchFamily="2" charset="2"/>
              <a:buChar char="l"/>
            </a:pP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支持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1000M  LAN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局域网接口</a:t>
            </a:r>
          </a:p>
          <a:p>
            <a:pPr marL="171450" lvl="0" indent="-171450">
              <a:buFont typeface="Wingdings" panose="05000000000000000000" pitchFamily="2" charset="2"/>
              <a:buChar char="l"/>
            </a:pP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支持光纤传输 光接口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SFP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（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LC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）光衰减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-3db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，（可选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FC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接口）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-3db</a:t>
            </a:r>
            <a:endParaRPr lang="zh-CN" altLang="zh-CN" sz="1100" dirty="0">
              <a:solidFill>
                <a:srgbClr val="595757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  <a:p>
            <a:pPr marL="171450" lvl="0" indent="-171450">
              <a:buFont typeface="Wingdings" panose="05000000000000000000" pitchFamily="2" charset="2"/>
              <a:buChar char="l"/>
            </a:pP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使用网线直连时，长度可达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150m</a:t>
            </a:r>
            <a:endParaRPr lang="zh-CN" altLang="zh-CN" sz="1100" dirty="0">
              <a:solidFill>
                <a:srgbClr val="595757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  <a:p>
            <a:pPr marL="171450" lvl="0" indent="-171450">
              <a:buFont typeface="Wingdings" panose="05000000000000000000" pitchFamily="2" charset="2"/>
              <a:buChar char="l"/>
            </a:pP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支持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USB 2.0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透明传输，可以连接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4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个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USB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外设，例如：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U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盘、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USB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打印机、指纹识别模块、人脸识别模块等</a:t>
            </a:r>
          </a:p>
          <a:p>
            <a:pPr marL="171450" lvl="0" indent="-171450">
              <a:buFont typeface="Wingdings" panose="05000000000000000000" pitchFamily="2" charset="2"/>
              <a:buChar char="l"/>
            </a:pP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支持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1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路异步串口传输</a:t>
            </a:r>
          </a:p>
          <a:p>
            <a:pPr marL="171450" lvl="0" indent="-171450">
              <a:buFont typeface="Wingdings" panose="05000000000000000000" pitchFamily="2" charset="2"/>
              <a:buChar char="l"/>
            </a:pP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支持模拟音频麦克风</a:t>
            </a:r>
          </a:p>
          <a:p>
            <a:pPr marL="171450" lvl="0" indent="-171450">
              <a:buFont typeface="Wingdings" panose="05000000000000000000" pitchFamily="2" charset="2"/>
              <a:buChar char="l"/>
            </a:pP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支持千兆网络交换机点对点拨码连接</a:t>
            </a:r>
          </a:p>
          <a:p>
            <a:pPr marL="171450" lvl="0" indent="-171450">
              <a:buFont typeface="Wingdings" panose="05000000000000000000" pitchFamily="2" charset="2"/>
              <a:buChar char="l"/>
            </a:pP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内置</a:t>
            </a:r>
            <a:r>
              <a:rPr lang="en-US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ESD</a:t>
            </a:r>
            <a:r>
              <a:rPr lang="zh-CN" altLang="zh-CN" sz="1100" dirty="0">
                <a:solidFill>
                  <a:srgbClr val="595757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保护电路，能有效防止静电</a:t>
            </a:r>
          </a:p>
        </p:txBody>
      </p:sp>
      <p:cxnSp>
        <p:nvCxnSpPr>
          <p:cNvPr id="37" name="直接连接符 36"/>
          <p:cNvCxnSpPr/>
          <p:nvPr/>
        </p:nvCxnSpPr>
        <p:spPr>
          <a:xfrm>
            <a:off x="313557" y="8483739"/>
            <a:ext cx="6224490" cy="37571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图片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89" y="8536416"/>
            <a:ext cx="6474625" cy="340233"/>
          </a:xfrm>
          <a:prstGeom prst="rect">
            <a:avLst/>
          </a:prstGeom>
        </p:spPr>
      </p:pic>
      <p:sp>
        <p:nvSpPr>
          <p:cNvPr id="43" name="矩形 42"/>
          <p:cNvSpPr/>
          <p:nvPr/>
        </p:nvSpPr>
        <p:spPr>
          <a:xfrm>
            <a:off x="309244" y="4577993"/>
            <a:ext cx="98097" cy="980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43"/>
          <p:cNvSpPr/>
          <p:nvPr/>
        </p:nvSpPr>
        <p:spPr>
          <a:xfrm>
            <a:off x="317038" y="5150858"/>
            <a:ext cx="98097" cy="980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5248584" y="84307"/>
            <a:ext cx="14718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dirty="0" smtClean="0">
                <a:solidFill>
                  <a:srgbClr val="5D498F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Model No. </a:t>
            </a:r>
            <a:r>
              <a:rPr lang="en-US" altLang="zh-CN" sz="1200" dirty="0" smtClean="0">
                <a:solidFill>
                  <a:srgbClr val="5D498F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LD1901</a:t>
            </a:r>
            <a:endParaRPr lang="zh-CN" altLang="en-US" sz="1200" dirty="0">
              <a:solidFill>
                <a:srgbClr val="5D498F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244802" y="2039507"/>
            <a:ext cx="1960793" cy="315330"/>
            <a:chOff x="259637" y="2280251"/>
            <a:chExt cx="1960793" cy="315330"/>
          </a:xfrm>
        </p:grpSpPr>
        <p:sp>
          <p:nvSpPr>
            <p:cNvPr id="28" name="矩形 27"/>
            <p:cNvSpPr/>
            <p:nvPr/>
          </p:nvSpPr>
          <p:spPr>
            <a:xfrm>
              <a:off x="1208958" y="2287804"/>
              <a:ext cx="997389" cy="307777"/>
            </a:xfrm>
            <a:prstGeom prst="rect">
              <a:avLst/>
            </a:prstGeom>
            <a:ln w="317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1400" b="1" dirty="0" smtClean="0">
                  <a:ln w="22225">
                    <a:solidFill>
                      <a:schemeClr val="bg1"/>
                    </a:solidFill>
                  </a:ln>
                  <a:solidFill>
                    <a:schemeClr val="accent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KFH163S</a:t>
              </a:r>
              <a:endParaRPr lang="zh-CN" altLang="en-US" sz="1400" b="1" dirty="0">
                <a:ln w="22225">
                  <a:solidFill>
                    <a:schemeClr val="bg1"/>
                  </a:solidFill>
                </a:ln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259637" y="2280251"/>
              <a:ext cx="196079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4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Model No. </a:t>
              </a:r>
              <a:r>
                <a:rPr lang="en-US" altLang="zh-CN" sz="1400" b="1" dirty="0">
                  <a:solidFill>
                    <a:schemeClr val="accent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KFH163S</a:t>
              </a:r>
              <a:endParaRPr lang="zh-CN" altLang="en-US" sz="1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44802" y="778166"/>
            <a:ext cx="3701847" cy="447872"/>
            <a:chOff x="211105" y="665288"/>
            <a:chExt cx="3701847" cy="447872"/>
          </a:xfrm>
        </p:grpSpPr>
        <p:sp>
          <p:nvSpPr>
            <p:cNvPr id="26" name="矩形 25"/>
            <p:cNvSpPr/>
            <p:nvPr/>
          </p:nvSpPr>
          <p:spPr>
            <a:xfrm>
              <a:off x="211105" y="666884"/>
              <a:ext cx="3701847" cy="4462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300" b="1" dirty="0" smtClean="0">
                  <a:ln w="31750">
                    <a:solidFill>
                      <a:schemeClr val="bg1"/>
                    </a:solidFill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HDMI</a:t>
              </a:r>
              <a:r>
                <a:rPr lang="zh-CN" altLang="zh-CN" sz="2300" b="1" dirty="0">
                  <a:ln w="31750">
                    <a:solidFill>
                      <a:schemeClr val="bg1"/>
                    </a:solidFill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高清数字</a:t>
              </a:r>
              <a:r>
                <a:rPr lang="en-US" altLang="zh-CN" sz="2300" b="1" dirty="0">
                  <a:ln w="31750">
                    <a:solidFill>
                      <a:schemeClr val="bg1"/>
                    </a:solidFill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KVM</a:t>
              </a:r>
              <a:r>
                <a:rPr lang="zh-CN" altLang="zh-CN" sz="2300" b="1" dirty="0">
                  <a:ln w="31750">
                    <a:solidFill>
                      <a:schemeClr val="bg1"/>
                    </a:solidFill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延长</a:t>
              </a:r>
              <a:r>
                <a:rPr lang="zh-CN" altLang="zh-CN" sz="2300" b="1" dirty="0" smtClean="0">
                  <a:ln w="31750">
                    <a:solidFill>
                      <a:schemeClr val="bg1"/>
                    </a:solidFill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器</a:t>
              </a:r>
              <a:endParaRPr lang="zh-CN" altLang="zh-CN" sz="2300" b="1" dirty="0">
                <a:ln w="31750">
                  <a:solidFill>
                    <a:schemeClr val="bg1"/>
                  </a:solidFill>
                </a:ln>
                <a:solidFill>
                  <a:srgbClr val="414183"/>
                </a:solidFill>
                <a:latin typeface="思源黑体 Heavy" panose="020B0A00000000000000" pitchFamily="34" charset="-122"/>
                <a:ea typeface="思源黑体 Heavy" panose="020B0A00000000000000" pitchFamily="34" charset="-122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211105" y="665288"/>
              <a:ext cx="3701847" cy="4462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300" b="1" dirty="0" smtClean="0">
                  <a:ln w="31750">
                    <a:noFill/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HDMI</a:t>
              </a:r>
              <a:r>
                <a:rPr lang="zh-CN" altLang="zh-CN" sz="2300" b="1" dirty="0">
                  <a:ln w="31750">
                    <a:noFill/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高清数字</a:t>
              </a:r>
              <a:r>
                <a:rPr lang="en-US" altLang="zh-CN" sz="2300" b="1" dirty="0">
                  <a:ln w="31750">
                    <a:noFill/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KVM</a:t>
              </a:r>
              <a:r>
                <a:rPr lang="zh-CN" altLang="zh-CN" sz="2300" b="1" dirty="0">
                  <a:ln w="31750">
                    <a:noFill/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延长</a:t>
              </a:r>
              <a:r>
                <a:rPr lang="zh-CN" altLang="zh-CN" sz="2300" b="1" dirty="0" smtClean="0">
                  <a:ln w="31750">
                    <a:noFill/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器</a:t>
              </a:r>
              <a:endParaRPr lang="zh-CN" altLang="zh-CN" sz="2300" b="1" dirty="0">
                <a:ln w="31750">
                  <a:noFill/>
                </a:ln>
                <a:solidFill>
                  <a:srgbClr val="414183"/>
                </a:solidFill>
                <a:latin typeface="思源黑体 Heavy" panose="020B0A00000000000000" pitchFamily="34" charset="-122"/>
                <a:ea typeface="思源黑体 Heavy" panose="020B0A00000000000000" pitchFamily="34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257108" y="1241144"/>
            <a:ext cx="1657827" cy="378893"/>
            <a:chOff x="210355" y="1185274"/>
            <a:chExt cx="1657827" cy="378893"/>
          </a:xfrm>
        </p:grpSpPr>
        <p:sp>
          <p:nvSpPr>
            <p:cNvPr id="33" name="矩形 32"/>
            <p:cNvSpPr/>
            <p:nvPr/>
          </p:nvSpPr>
          <p:spPr>
            <a:xfrm>
              <a:off x="210356" y="1194835"/>
              <a:ext cx="165782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b="1" dirty="0" smtClean="0">
                  <a:ln w="31750">
                    <a:solidFill>
                      <a:schemeClr val="bg1"/>
                    </a:solidFill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单</a:t>
              </a:r>
              <a:r>
                <a:rPr lang="zh-CN" altLang="zh-CN" b="1" dirty="0">
                  <a:ln w="31750">
                    <a:solidFill>
                      <a:schemeClr val="bg1"/>
                    </a:solidFill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屏光纤</a:t>
              </a:r>
              <a:r>
                <a:rPr lang="en-US" altLang="zh-CN" b="1" dirty="0">
                  <a:ln w="31750">
                    <a:solidFill>
                      <a:schemeClr val="bg1"/>
                    </a:solidFill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/</a:t>
              </a:r>
              <a:r>
                <a:rPr lang="zh-CN" altLang="zh-CN" b="1" dirty="0" smtClean="0">
                  <a:ln w="31750">
                    <a:solidFill>
                      <a:schemeClr val="bg1"/>
                    </a:solidFill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网线</a:t>
              </a:r>
              <a:endParaRPr lang="zh-CN" altLang="zh-CN" b="1" dirty="0">
                <a:ln w="31750">
                  <a:solidFill>
                    <a:schemeClr val="bg1"/>
                  </a:solidFill>
                </a:ln>
                <a:solidFill>
                  <a:srgbClr val="414183"/>
                </a:solidFill>
                <a:latin typeface="思源黑体 Heavy" panose="020B0A00000000000000" pitchFamily="34" charset="-122"/>
                <a:ea typeface="思源黑体 Heavy" panose="020B0A00000000000000" pitchFamily="34" charset="-122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210355" y="1185274"/>
              <a:ext cx="165782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b="1" dirty="0" smtClean="0">
                  <a:ln w="31750">
                    <a:noFill/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单</a:t>
              </a:r>
              <a:r>
                <a:rPr lang="zh-CN" altLang="zh-CN" b="1" dirty="0">
                  <a:ln w="31750">
                    <a:noFill/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屏光纤</a:t>
              </a:r>
              <a:r>
                <a:rPr lang="en-US" altLang="zh-CN" b="1" dirty="0">
                  <a:ln w="31750">
                    <a:noFill/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/</a:t>
              </a:r>
              <a:r>
                <a:rPr lang="zh-CN" altLang="zh-CN" b="1" dirty="0" smtClean="0">
                  <a:ln w="31750">
                    <a:noFill/>
                  </a:ln>
                  <a:solidFill>
                    <a:srgbClr val="414183"/>
                  </a:solidFill>
                  <a:latin typeface="思源黑体 Heavy" panose="020B0A00000000000000" pitchFamily="34" charset="-122"/>
                  <a:ea typeface="思源黑体 Heavy" panose="020B0A00000000000000" pitchFamily="34" charset="-122"/>
                </a:rPr>
                <a:t>网线</a:t>
              </a:r>
              <a:endParaRPr lang="zh-CN" altLang="zh-CN" b="1" dirty="0">
                <a:ln w="31750">
                  <a:noFill/>
                </a:ln>
                <a:solidFill>
                  <a:srgbClr val="414183"/>
                </a:solidFill>
                <a:latin typeface="思源黑体 Heavy" panose="020B0A00000000000000" pitchFamily="34" charset="-122"/>
                <a:ea typeface="思源黑体 Heavy" panose="020B0A00000000000000" pitchFamily="34" charset="-122"/>
              </a:endParaRP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7" r="21007"/>
          <a:stretch/>
        </p:blipFill>
        <p:spPr>
          <a:xfrm>
            <a:off x="2971239" y="822263"/>
            <a:ext cx="3513152" cy="315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563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92"/>
          <a:stretch/>
        </p:blipFill>
        <p:spPr>
          <a:xfrm>
            <a:off x="0" y="0"/>
            <a:ext cx="6840538" cy="8999538"/>
          </a:xfrm>
          <a:prstGeom prst="rect">
            <a:avLst/>
          </a:prstGeom>
        </p:spPr>
      </p:pic>
      <p:cxnSp>
        <p:nvCxnSpPr>
          <p:cNvPr id="5" name="直接连接符 4"/>
          <p:cNvCxnSpPr/>
          <p:nvPr/>
        </p:nvCxnSpPr>
        <p:spPr>
          <a:xfrm>
            <a:off x="0" y="381000"/>
            <a:ext cx="6877586" cy="30480"/>
          </a:xfrm>
          <a:prstGeom prst="line">
            <a:avLst/>
          </a:prstGeom>
          <a:ln w="19050">
            <a:solidFill>
              <a:srgbClr val="616C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" y="86767"/>
            <a:ext cx="723900" cy="185433"/>
          </a:xfrm>
          <a:prstGeom prst="rect">
            <a:avLst/>
          </a:prstGeom>
        </p:spPr>
      </p:pic>
      <p:cxnSp>
        <p:nvCxnSpPr>
          <p:cNvPr id="8" name="直接连接符 7"/>
          <p:cNvCxnSpPr/>
          <p:nvPr/>
        </p:nvCxnSpPr>
        <p:spPr>
          <a:xfrm>
            <a:off x="313557" y="8483739"/>
            <a:ext cx="6224490" cy="37571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89" y="8536416"/>
            <a:ext cx="6474625" cy="340233"/>
          </a:xfrm>
          <a:prstGeom prst="rect">
            <a:avLst/>
          </a:prstGeom>
        </p:spPr>
      </p:pic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794734"/>
              </p:ext>
            </p:extLst>
          </p:nvPr>
        </p:nvGraphicFramePr>
        <p:xfrm>
          <a:off x="381001" y="828057"/>
          <a:ext cx="5924549" cy="40457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4946"/>
                <a:gridCol w="1423105"/>
                <a:gridCol w="1423105"/>
                <a:gridCol w="136538"/>
                <a:gridCol w="136538"/>
                <a:gridCol w="1620317"/>
              </a:tblGrid>
              <a:tr h="19265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技术参数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10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KFH163S_TX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10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KFH163S_RX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92654">
                <a:tc row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接口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 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HDMI</a:t>
                      </a:r>
                      <a:r>
                        <a:rPr lang="zh-CN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输入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1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NA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9265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HDMI</a:t>
                      </a:r>
                      <a:r>
                        <a:rPr lang="zh-CN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输出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NA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1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9265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电源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12V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12V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9265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LAN</a:t>
                      </a:r>
                      <a:r>
                        <a:rPr lang="zh-CN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口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RJ45 x 1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RJ45 x 1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9265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光模块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SFP x 1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SFP x 1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9265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麦克风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3.5mm</a:t>
                      </a:r>
                      <a:r>
                        <a:rPr lang="zh-CN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耳机</a:t>
                      </a: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(</a:t>
                      </a:r>
                      <a:r>
                        <a:rPr lang="zh-CN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粉</a:t>
                      </a: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)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3.5mm</a:t>
                      </a:r>
                      <a:r>
                        <a:rPr lang="zh-CN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耳机</a:t>
                      </a:r>
                      <a:r>
                        <a:rPr lang="en-US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(</a:t>
                      </a:r>
                      <a:r>
                        <a:rPr lang="zh-CN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粉</a:t>
                      </a:r>
                      <a:r>
                        <a:rPr lang="en-US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)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9265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扬声器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3.5mm</a:t>
                      </a:r>
                      <a:r>
                        <a:rPr lang="zh-CN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耳机</a:t>
                      </a: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(</a:t>
                      </a:r>
                      <a:r>
                        <a:rPr lang="zh-CN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绿</a:t>
                      </a: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)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3.5mm</a:t>
                      </a:r>
                      <a:r>
                        <a:rPr lang="zh-CN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耳机</a:t>
                      </a:r>
                      <a:r>
                        <a:rPr lang="en-US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(</a:t>
                      </a:r>
                      <a:r>
                        <a:rPr lang="zh-CN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绿</a:t>
                      </a:r>
                      <a:r>
                        <a:rPr lang="en-US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)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9265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IR</a:t>
                      </a:r>
                      <a:r>
                        <a:rPr lang="zh-CN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接口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3.5mm</a:t>
                      </a:r>
                      <a:r>
                        <a:rPr lang="zh-CN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耳机</a:t>
                      </a: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(</a:t>
                      </a:r>
                      <a:r>
                        <a:rPr lang="zh-CN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黑</a:t>
                      </a: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)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3.5mm</a:t>
                      </a:r>
                      <a:r>
                        <a:rPr lang="zh-CN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耳机</a:t>
                      </a:r>
                      <a:r>
                        <a:rPr lang="en-US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(</a:t>
                      </a:r>
                      <a:r>
                        <a:rPr lang="zh-CN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黑</a:t>
                      </a:r>
                      <a:r>
                        <a:rPr lang="en-US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)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9265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方口</a:t>
                      </a:r>
                      <a:r>
                        <a:rPr lang="en-US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USB 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1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N/A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9265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USB 2.0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N/A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USB x 4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9265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最大分辨率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10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3840*2160@30Hz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9265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连接线缆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光纤线（取决于光模块）、网线（</a:t>
                      </a: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Cat5\6</a:t>
                      </a:r>
                      <a:r>
                        <a:rPr lang="zh-CN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）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9265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电源输入额定值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DC12V / 2A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DC12V / 2A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9265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功率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5W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5W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9265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工作温度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0–50 </a:t>
                      </a:r>
                      <a:r>
                        <a:rPr lang="zh-CN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℃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9265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贮藏温度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-20–60 </a:t>
                      </a:r>
                      <a:r>
                        <a:rPr lang="zh-CN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℃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9265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湿度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0–80% RH, </a:t>
                      </a:r>
                      <a:r>
                        <a:rPr lang="zh-CN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无凝结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9265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净重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0.81kg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0.81kg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9265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材料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金属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9265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机身尺寸</a:t>
                      </a: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 (W × D × H)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189×144×44mm</a:t>
                      </a:r>
                      <a:endParaRPr lang="zh-CN" sz="900" kern="10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0" dirty="0">
                          <a:solidFill>
                            <a:srgbClr val="595757"/>
                          </a:solidFill>
                          <a:effectLst/>
                          <a:latin typeface="思源黑体 CN Regular" panose="020B0500000000000000" pitchFamily="34" charset="-122"/>
                          <a:ea typeface="思源黑体 CN Regular" panose="020B0500000000000000" pitchFamily="34" charset="-122"/>
                        </a:rPr>
                        <a:t>189×144×44mm</a:t>
                      </a:r>
                      <a:endParaRPr lang="zh-CN" sz="900" kern="100" dirty="0">
                        <a:solidFill>
                          <a:srgbClr val="595757"/>
                        </a:solidFill>
                        <a:effectLst/>
                        <a:latin typeface="思源黑体 CN Regular" panose="020B0500000000000000" pitchFamily="34" charset="-122"/>
                        <a:ea typeface="思源黑体 CN Regular" panose="020B0500000000000000" pitchFamily="34" charset="-122"/>
                        <a:cs typeface="Bodoni MT" panose="02070603080606020203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2" name="矩形 11"/>
          <p:cNvSpPr/>
          <p:nvPr/>
        </p:nvSpPr>
        <p:spPr>
          <a:xfrm>
            <a:off x="313557" y="520280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zh-CN" sz="1200" b="1" dirty="0" smtClean="0">
                <a:solidFill>
                  <a:srgbClr val="11245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产品技术</a:t>
            </a:r>
            <a:r>
              <a:rPr lang="zh-CN" altLang="en-US" sz="1200" b="1" dirty="0" smtClean="0">
                <a:solidFill>
                  <a:srgbClr val="11245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参数</a:t>
            </a:r>
            <a:endParaRPr lang="en-US" altLang="zh-CN" sz="1200" b="1" dirty="0" smtClean="0">
              <a:solidFill>
                <a:srgbClr val="11245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96240" y="5372100"/>
            <a:ext cx="5890260" cy="269506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313557" y="5009923"/>
            <a:ext cx="1847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1200" b="1" dirty="0" smtClean="0">
                <a:solidFill>
                  <a:srgbClr val="11245C"/>
                </a:solidFill>
                <a:latin typeface="思源黑体 Heavy" panose="020B0A00000000000000" pitchFamily="34" charset="-122"/>
                <a:ea typeface="思源黑体 Heavy" panose="020B0A00000000000000" pitchFamily="34" charset="-122"/>
              </a:rPr>
              <a:t>连接示意图</a:t>
            </a:r>
            <a:endParaRPr lang="en-US" altLang="zh-CN" sz="1200" b="1" dirty="0" smtClean="0">
              <a:solidFill>
                <a:srgbClr val="11245C"/>
              </a:solidFill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090" y="5520590"/>
            <a:ext cx="2338949" cy="120025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11" y="6773955"/>
            <a:ext cx="2261230" cy="120660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5900" y="5688487"/>
            <a:ext cx="2921741" cy="2170935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5248584" y="84307"/>
            <a:ext cx="14718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dirty="0" smtClean="0">
                <a:solidFill>
                  <a:srgbClr val="5D498F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Model No. </a:t>
            </a:r>
            <a:r>
              <a:rPr lang="en-US" altLang="zh-CN" sz="1200" dirty="0" smtClean="0">
                <a:solidFill>
                  <a:srgbClr val="5D498F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LD1901</a:t>
            </a:r>
            <a:endParaRPr lang="zh-CN" altLang="en-US" sz="1200" dirty="0">
              <a:solidFill>
                <a:srgbClr val="5D498F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08895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</TotalTime>
  <Words>479</Words>
  <Application>Microsoft Office PowerPoint</Application>
  <PresentationFormat>自定义</PresentationFormat>
  <Paragraphs>86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2" baseType="lpstr">
      <vt:lpstr>思源黑体 CN Regular</vt:lpstr>
      <vt:lpstr>思源黑体 Heavy</vt:lpstr>
      <vt:lpstr>宋体</vt:lpstr>
      <vt:lpstr>微软雅黑</vt:lpstr>
      <vt:lpstr>Arial</vt:lpstr>
      <vt:lpstr>Bodoni MT</vt:lpstr>
      <vt:lpstr>Calibri</vt:lpstr>
      <vt:lpstr>Calibri Light</vt:lpstr>
      <vt:lpstr>Wingdings</vt:lpstr>
      <vt:lpstr>Office 主题</vt:lpstr>
      <vt:lpstr>PowerPoint 演示文稿</vt:lpstr>
      <vt:lpstr>PowerPoint 演示文稿</vt:lpstr>
    </vt:vector>
  </TitlesOfParts>
  <Company>P R 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User</dc:creator>
  <cp:lastModifiedBy>Windows User</cp:lastModifiedBy>
  <cp:revision>13</cp:revision>
  <cp:lastPrinted>2024-10-22T08:09:59Z</cp:lastPrinted>
  <dcterms:created xsi:type="dcterms:W3CDTF">2024-10-22T07:32:05Z</dcterms:created>
  <dcterms:modified xsi:type="dcterms:W3CDTF">2024-11-01T09:39:05Z</dcterms:modified>
</cp:coreProperties>
</file>